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64" r:id="rId5"/>
    <p:sldId id="265" r:id="rId6"/>
    <p:sldId id="266" r:id="rId7"/>
    <p:sldId id="259" r:id="rId8"/>
    <p:sldId id="260" r:id="rId9"/>
    <p:sldId id="267" r:id="rId10"/>
    <p:sldId id="261" r:id="rId11"/>
    <p:sldId id="262" r:id="rId12"/>
    <p:sldId id="263" r:id="rId13"/>
  </p:sldIdLst>
  <p:sldSz cx="14630400" cy="8229600"/>
  <p:notesSz cx="8229600" cy="14630400"/>
  <p:embeddedFontLst>
    <p:embeddedFont>
      <p:font typeface="Prata" panose="020B0604020202020204" charset="0"/>
      <p:regular r:id="rId15"/>
    </p:embeddedFont>
    <p:embeddedFont>
      <p:font typeface="Raleway" pitchFamily="2"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5" d="100"/>
          <a:sy n="75" d="100"/>
        </p:scale>
        <p:origin x="370" y="-1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2735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48301"/>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Predicting Hotel Booking Cancellations: Insights for Revenue Management</a:t>
            </a:r>
            <a:endParaRPr lang="en-US" sz="4450" dirty="0"/>
          </a:p>
        </p:txBody>
      </p:sp>
      <p:sp>
        <p:nvSpPr>
          <p:cNvPr id="4" name="Text 1"/>
          <p:cNvSpPr/>
          <p:nvPr/>
        </p:nvSpPr>
        <p:spPr>
          <a:xfrm>
            <a:off x="793790" y="4114800"/>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hotel industry faces a significant challenge in managing cancellations, impacting revenue and customer satisfaction. This presentation explores how machine learning can predict cancellations, empowering hotels to make data-driven decisions and optimize revenue management strategies.</a:t>
            </a:r>
            <a:endParaRPr lang="en-US" sz="1750" dirty="0"/>
          </a:p>
        </p:txBody>
      </p:sp>
      <p:sp>
        <p:nvSpPr>
          <p:cNvPr id="9" name="TextBox 8">
            <a:extLst>
              <a:ext uri="{FF2B5EF4-FFF2-40B4-BE49-F238E27FC236}">
                <a16:creationId xmlns:a16="http://schemas.microsoft.com/office/drawing/2014/main" id="{18466DC7-25C1-D7F2-B966-F6D745055029}"/>
              </a:ext>
            </a:extLst>
          </p:cNvPr>
          <p:cNvSpPr txBox="1"/>
          <p:nvPr/>
        </p:nvSpPr>
        <p:spPr>
          <a:xfrm>
            <a:off x="4908590" y="5929313"/>
            <a:ext cx="7315200" cy="1170257"/>
          </a:xfrm>
          <a:prstGeom prst="rect">
            <a:avLst/>
          </a:prstGeom>
          <a:noFill/>
        </p:spPr>
        <p:txBody>
          <a:bodyPr wrap="square">
            <a:spAutoFit/>
          </a:bodyPr>
          <a:lstStyle/>
          <a:p>
            <a:pPr marL="0" indent="0">
              <a:lnSpc>
                <a:spcPts val="2850"/>
              </a:lnSpc>
              <a:buNone/>
            </a:pPr>
            <a:r>
              <a:rPr lang="en-US" sz="1800" dirty="0">
                <a:solidFill>
                  <a:srgbClr val="CFCBBF"/>
                </a:solidFill>
                <a:latin typeface="Raleway" pitchFamily="34" charset="0"/>
                <a:ea typeface="Raleway" pitchFamily="34" charset="-122"/>
                <a:cs typeface="Raleway" pitchFamily="34" charset="-120"/>
              </a:rPr>
              <a:t>Team:</a:t>
            </a:r>
          </a:p>
          <a:p>
            <a:pPr marL="0" indent="0">
              <a:lnSpc>
                <a:spcPts val="2850"/>
              </a:lnSpc>
              <a:buNone/>
            </a:pPr>
            <a:r>
              <a:rPr lang="en-US" dirty="0">
                <a:solidFill>
                  <a:srgbClr val="CFCBBF"/>
                </a:solidFill>
                <a:latin typeface="Raleway" pitchFamily="34" charset="0"/>
              </a:rPr>
              <a:t>Nagarjuna Reddy Sreerangapu</a:t>
            </a:r>
          </a:p>
          <a:p>
            <a:pPr marL="0" indent="0">
              <a:lnSpc>
                <a:spcPts val="2850"/>
              </a:lnSpc>
              <a:buNone/>
            </a:pPr>
            <a:r>
              <a:rPr lang="en-US" sz="1800" dirty="0" err="1">
                <a:solidFill>
                  <a:srgbClr val="CFCBBF"/>
                </a:solidFill>
                <a:latin typeface="Raleway" pitchFamily="34" charset="0"/>
              </a:rPr>
              <a:t>Ravi</a:t>
            </a:r>
            <a:r>
              <a:rPr lang="en-US" dirty="0" err="1">
                <a:solidFill>
                  <a:srgbClr val="CFCBBF"/>
                </a:solidFill>
                <a:latin typeface="Raleway" pitchFamily="34" charset="0"/>
              </a:rPr>
              <a:t>tej</a:t>
            </a:r>
            <a:endParaRPr lang="en-US" dirty="0">
              <a:solidFill>
                <a:srgbClr val="CFCBBF"/>
              </a:solidFill>
              <a:latin typeface="Raleway"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93658" y="546259"/>
            <a:ext cx="7756684" cy="1238726"/>
          </a:xfrm>
          <a:prstGeom prst="rect">
            <a:avLst/>
          </a:prstGeom>
          <a:noFill/>
          <a:ln/>
        </p:spPr>
        <p:txBody>
          <a:bodyPr wrap="square" lIns="0" tIns="0" rIns="0" bIns="0" rtlCol="0" anchor="t"/>
          <a:lstStyle/>
          <a:p>
            <a:pPr marL="0" indent="0">
              <a:lnSpc>
                <a:spcPts val="4850"/>
              </a:lnSpc>
              <a:buNone/>
            </a:pPr>
            <a:r>
              <a:rPr lang="en-US" sz="3900" dirty="0">
                <a:solidFill>
                  <a:srgbClr val="F2E782"/>
                </a:solidFill>
                <a:latin typeface="Prata" pitchFamily="34" charset="0"/>
                <a:ea typeface="Prata" pitchFamily="34" charset="-122"/>
                <a:cs typeface="Prata" pitchFamily="34" charset="-120"/>
              </a:rPr>
              <a:t>Actionable Insights and Recommendations</a:t>
            </a:r>
            <a:endParaRPr lang="en-US" sz="3900" dirty="0"/>
          </a:p>
        </p:txBody>
      </p:sp>
      <p:pic>
        <p:nvPicPr>
          <p:cNvPr id="4" name="Image 1" descr="preencoded.png"/>
          <p:cNvPicPr>
            <a:picLocks noChangeAspect="1"/>
          </p:cNvPicPr>
          <p:nvPr/>
        </p:nvPicPr>
        <p:blipFill>
          <a:blip r:embed="rId4"/>
          <a:stretch>
            <a:fillRect/>
          </a:stretch>
        </p:blipFill>
        <p:spPr>
          <a:xfrm>
            <a:off x="693658" y="2082165"/>
            <a:ext cx="495419" cy="495419"/>
          </a:xfrm>
          <a:prstGeom prst="rect">
            <a:avLst/>
          </a:prstGeom>
        </p:spPr>
      </p:pic>
      <p:sp>
        <p:nvSpPr>
          <p:cNvPr id="5" name="Text 1"/>
          <p:cNvSpPr/>
          <p:nvPr/>
        </p:nvSpPr>
        <p:spPr>
          <a:xfrm>
            <a:off x="693658" y="2775704"/>
            <a:ext cx="2477453" cy="309682"/>
          </a:xfrm>
          <a:prstGeom prst="rect">
            <a:avLst/>
          </a:prstGeom>
          <a:noFill/>
          <a:ln/>
        </p:spPr>
        <p:txBody>
          <a:bodyPr wrap="none" lIns="0" tIns="0" rIns="0" bIns="0" rtlCol="0" anchor="t"/>
          <a:lstStyle/>
          <a:p>
            <a:pPr marL="0" indent="0" algn="l">
              <a:lnSpc>
                <a:spcPts val="2400"/>
              </a:lnSpc>
              <a:buNone/>
            </a:pPr>
            <a:r>
              <a:rPr lang="en-US" sz="1950" dirty="0">
                <a:solidFill>
                  <a:srgbClr val="CFCBBF"/>
                </a:solidFill>
                <a:latin typeface="Prata" pitchFamily="34" charset="0"/>
                <a:ea typeface="Prata" pitchFamily="34" charset="-122"/>
                <a:cs typeface="Prata" pitchFamily="34" charset="-120"/>
              </a:rPr>
              <a:t>Target Marketing</a:t>
            </a:r>
            <a:endParaRPr lang="en-US" sz="1950" dirty="0"/>
          </a:p>
        </p:txBody>
      </p:sp>
      <p:sp>
        <p:nvSpPr>
          <p:cNvPr id="6" name="Text 2"/>
          <p:cNvSpPr/>
          <p:nvPr/>
        </p:nvSpPr>
        <p:spPr>
          <a:xfrm>
            <a:off x="693658" y="3204210"/>
            <a:ext cx="7756684" cy="634365"/>
          </a:xfrm>
          <a:prstGeom prst="rect">
            <a:avLst/>
          </a:prstGeom>
          <a:noFill/>
          <a:ln/>
        </p:spPr>
        <p:txBody>
          <a:bodyPr wrap="square" lIns="0" tIns="0" rIns="0" bIns="0" rtlCol="0" anchor="t"/>
          <a:lstStyle/>
          <a:p>
            <a:pPr marL="0" indent="0" algn="l">
              <a:lnSpc>
                <a:spcPts val="2450"/>
              </a:lnSpc>
              <a:buNone/>
            </a:pPr>
            <a:r>
              <a:rPr lang="en-US" sz="1550" dirty="0">
                <a:solidFill>
                  <a:srgbClr val="CFCBBF"/>
                </a:solidFill>
                <a:latin typeface="Raleway" pitchFamily="34" charset="0"/>
                <a:ea typeface="Raleway" pitchFamily="34" charset="-122"/>
                <a:cs typeface="Raleway" pitchFamily="34" charset="-120"/>
              </a:rPr>
              <a:t>Segment customers based on cancellation risk to personalize marketing strategies and improve retention.</a:t>
            </a:r>
            <a:endParaRPr lang="en-US" sz="1550" dirty="0"/>
          </a:p>
        </p:txBody>
      </p:sp>
      <p:pic>
        <p:nvPicPr>
          <p:cNvPr id="7" name="Image 2" descr="preencoded.png"/>
          <p:cNvPicPr>
            <a:picLocks noChangeAspect="1"/>
          </p:cNvPicPr>
          <p:nvPr/>
        </p:nvPicPr>
        <p:blipFill>
          <a:blip r:embed="rId5"/>
          <a:stretch>
            <a:fillRect/>
          </a:stretch>
        </p:blipFill>
        <p:spPr>
          <a:xfrm>
            <a:off x="693658" y="4433054"/>
            <a:ext cx="495419" cy="495419"/>
          </a:xfrm>
          <a:prstGeom prst="rect">
            <a:avLst/>
          </a:prstGeom>
        </p:spPr>
      </p:pic>
      <p:sp>
        <p:nvSpPr>
          <p:cNvPr id="8" name="Text 3"/>
          <p:cNvSpPr/>
          <p:nvPr/>
        </p:nvSpPr>
        <p:spPr>
          <a:xfrm>
            <a:off x="693658" y="5126593"/>
            <a:ext cx="7756684" cy="634365"/>
          </a:xfrm>
          <a:prstGeom prst="rect">
            <a:avLst/>
          </a:prstGeom>
          <a:noFill/>
          <a:ln/>
        </p:spPr>
        <p:txBody>
          <a:bodyPr wrap="square" lIns="0" tIns="0" rIns="0" bIns="0" rtlCol="0" anchor="t"/>
          <a:lstStyle/>
          <a:p>
            <a:pPr marL="0" indent="0" algn="l">
              <a:lnSpc>
                <a:spcPts val="2450"/>
              </a:lnSpc>
              <a:buNone/>
            </a:pPr>
            <a:r>
              <a:rPr lang="en-US" sz="1550" dirty="0">
                <a:solidFill>
                  <a:srgbClr val="CFCBBF"/>
                </a:solidFill>
                <a:latin typeface="Raleway" pitchFamily="34" charset="0"/>
                <a:ea typeface="Raleway" pitchFamily="34" charset="-122"/>
                <a:cs typeface="Raleway" pitchFamily="34" charset="-120"/>
              </a:rPr>
              <a:t>Adjust pricing based on cancellation probability to maximize revenue without losing bookings.</a:t>
            </a:r>
            <a:endParaRPr lang="en-US" sz="1550" dirty="0"/>
          </a:p>
        </p:txBody>
      </p:sp>
      <p:pic>
        <p:nvPicPr>
          <p:cNvPr id="9" name="Image 3" descr="preencoded.png"/>
          <p:cNvPicPr>
            <a:picLocks noChangeAspect="1"/>
          </p:cNvPicPr>
          <p:nvPr/>
        </p:nvPicPr>
        <p:blipFill>
          <a:blip r:embed="rId6"/>
          <a:stretch>
            <a:fillRect/>
          </a:stretch>
        </p:blipFill>
        <p:spPr>
          <a:xfrm>
            <a:off x="693658" y="6355437"/>
            <a:ext cx="495419" cy="495419"/>
          </a:xfrm>
          <a:prstGeom prst="rect">
            <a:avLst/>
          </a:prstGeom>
        </p:spPr>
      </p:pic>
      <p:sp>
        <p:nvSpPr>
          <p:cNvPr id="10" name="Text 4"/>
          <p:cNvSpPr/>
          <p:nvPr/>
        </p:nvSpPr>
        <p:spPr>
          <a:xfrm>
            <a:off x="693658" y="7048976"/>
            <a:ext cx="7756684" cy="634365"/>
          </a:xfrm>
          <a:prstGeom prst="rect">
            <a:avLst/>
          </a:prstGeom>
          <a:noFill/>
          <a:ln/>
        </p:spPr>
        <p:txBody>
          <a:bodyPr wrap="square" lIns="0" tIns="0" rIns="0" bIns="0" rtlCol="0" anchor="t"/>
          <a:lstStyle/>
          <a:p>
            <a:pPr marL="0" indent="0" algn="l">
              <a:lnSpc>
                <a:spcPts val="2450"/>
              </a:lnSpc>
              <a:buNone/>
            </a:pPr>
            <a:r>
              <a:rPr lang="en-US" sz="1550" dirty="0">
                <a:solidFill>
                  <a:srgbClr val="CFCBBF"/>
                </a:solidFill>
                <a:latin typeface="Raleway" pitchFamily="34" charset="0"/>
                <a:ea typeface="Raleway" pitchFamily="34" charset="-122"/>
                <a:cs typeface="Raleway" pitchFamily="34" charset="-120"/>
              </a:rPr>
              <a:t>Implement proactive measures like flexible cancellation policies or incentives for high-risk bookings.</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644985"/>
            <a:ext cx="11367849"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Continuous Monitoring and Improvement</a:t>
            </a:r>
            <a:endParaRPr lang="en-US" sz="4450" dirty="0"/>
          </a:p>
        </p:txBody>
      </p:sp>
      <p:sp>
        <p:nvSpPr>
          <p:cNvPr id="4" name="Text 1"/>
          <p:cNvSpPr/>
          <p:nvPr/>
        </p:nvSpPr>
        <p:spPr>
          <a:xfrm>
            <a:off x="793790" y="5693926"/>
            <a:ext cx="13042821"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As customer behavior evolves, it is crucial to continuously monitor and update predictive models. This ensures the models remain accurate and relevant for effective revenue management decisions.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864525"/>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Conclusion</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By leveraging machine learning, hotels can gain valuable insights into cancellation patterns. Proactive strategies based on these insights empower hotels to improve revenue management and customer satisfaction.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11884462"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The Importance of Predicting Cancellations</a:t>
            </a:r>
            <a:endParaRPr lang="en-US" sz="4450" dirty="0"/>
          </a:p>
        </p:txBody>
      </p:sp>
      <p:sp>
        <p:nvSpPr>
          <p:cNvPr id="3" name="Text 1"/>
          <p:cNvSpPr/>
          <p:nvPr/>
        </p:nvSpPr>
        <p:spPr>
          <a:xfrm>
            <a:off x="793790" y="3815715"/>
            <a:ext cx="3046333"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Revenue Optimization</a:t>
            </a:r>
            <a:endParaRPr lang="en-US" sz="2200" dirty="0"/>
          </a:p>
        </p:txBody>
      </p:sp>
      <p:sp>
        <p:nvSpPr>
          <p:cNvPr id="4" name="Text 2"/>
          <p:cNvSpPr/>
          <p:nvPr/>
        </p:nvSpPr>
        <p:spPr>
          <a:xfrm>
            <a:off x="793790" y="439685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Accurate predictions help hotels manage pricing and inventory effectively, increasing revenue and profitability.</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Customer Retention</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Identifying potential cancellations allows hotels to proactively address guest concerns and enhance customer loyalty.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11899"/>
          </a:xfrm>
          <a:prstGeom prst="rect">
            <a:avLst/>
          </a:prstGeom>
        </p:spPr>
      </p:pic>
      <p:sp>
        <p:nvSpPr>
          <p:cNvPr id="3" name="Text 0"/>
          <p:cNvSpPr/>
          <p:nvPr/>
        </p:nvSpPr>
        <p:spPr>
          <a:xfrm>
            <a:off x="787241" y="3430429"/>
            <a:ext cx="7328416" cy="702826"/>
          </a:xfrm>
          <a:prstGeom prst="rect">
            <a:avLst/>
          </a:prstGeom>
          <a:noFill/>
          <a:ln/>
        </p:spPr>
        <p:txBody>
          <a:bodyPr wrap="none" lIns="0" tIns="0" rIns="0" bIns="0" rtlCol="0" anchor="t"/>
          <a:lstStyle/>
          <a:p>
            <a:pPr marL="0" indent="0">
              <a:lnSpc>
                <a:spcPts val="5500"/>
              </a:lnSpc>
              <a:buNone/>
            </a:pPr>
            <a:r>
              <a:rPr lang="en-US" sz="4400" dirty="0">
                <a:solidFill>
                  <a:srgbClr val="F2E782"/>
                </a:solidFill>
                <a:latin typeface="Prata" pitchFamily="34" charset="0"/>
                <a:ea typeface="Prata" pitchFamily="34" charset="-122"/>
                <a:cs typeface="Prata" pitchFamily="34" charset="-120"/>
              </a:rPr>
              <a:t>Understanding Key Factors</a:t>
            </a:r>
            <a:endParaRPr lang="en-US" sz="4400" dirty="0"/>
          </a:p>
        </p:txBody>
      </p:sp>
      <p:sp>
        <p:nvSpPr>
          <p:cNvPr id="4" name="Shape 1"/>
          <p:cNvSpPr/>
          <p:nvPr/>
        </p:nvSpPr>
        <p:spPr>
          <a:xfrm>
            <a:off x="787241" y="4723686"/>
            <a:ext cx="506135" cy="506135"/>
          </a:xfrm>
          <a:prstGeom prst="roundRect">
            <a:avLst>
              <a:gd name="adj" fmla="val 6667"/>
            </a:avLst>
          </a:prstGeom>
          <a:solidFill>
            <a:srgbClr val="3A3B3C"/>
          </a:solidFill>
          <a:ln/>
        </p:spPr>
      </p:sp>
      <p:sp>
        <p:nvSpPr>
          <p:cNvPr id="5" name="Text 2"/>
          <p:cNvSpPr/>
          <p:nvPr/>
        </p:nvSpPr>
        <p:spPr>
          <a:xfrm>
            <a:off x="982028" y="4807982"/>
            <a:ext cx="116443" cy="337423"/>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1</a:t>
            </a:r>
            <a:endParaRPr lang="en-US" sz="2650" dirty="0"/>
          </a:p>
        </p:txBody>
      </p:sp>
      <p:sp>
        <p:nvSpPr>
          <p:cNvPr id="6" name="Text 3"/>
          <p:cNvSpPr/>
          <p:nvPr/>
        </p:nvSpPr>
        <p:spPr>
          <a:xfrm>
            <a:off x="1518285" y="4723686"/>
            <a:ext cx="3437096" cy="351472"/>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Average Daily Rate (ADR)</a:t>
            </a:r>
            <a:endParaRPr lang="en-US" sz="2200" dirty="0"/>
          </a:p>
        </p:txBody>
      </p:sp>
      <p:sp>
        <p:nvSpPr>
          <p:cNvPr id="7" name="Text 4"/>
          <p:cNvSpPr/>
          <p:nvPr/>
        </p:nvSpPr>
        <p:spPr>
          <a:xfrm>
            <a:off x="1518285" y="5210056"/>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CFCBBF"/>
                </a:solidFill>
                <a:latin typeface="Raleway" pitchFamily="34" charset="0"/>
                <a:ea typeface="Raleway" pitchFamily="34" charset="-122"/>
                <a:cs typeface="Raleway" pitchFamily="34" charset="-120"/>
              </a:rPr>
              <a:t>Higher ADRs may lead to a greater chance of cancellation.</a:t>
            </a:r>
            <a:endParaRPr lang="en-US" sz="1750" dirty="0"/>
          </a:p>
        </p:txBody>
      </p:sp>
      <p:sp>
        <p:nvSpPr>
          <p:cNvPr id="8" name="Shape 5"/>
          <p:cNvSpPr/>
          <p:nvPr/>
        </p:nvSpPr>
        <p:spPr>
          <a:xfrm>
            <a:off x="7427714" y="4723686"/>
            <a:ext cx="506135" cy="506135"/>
          </a:xfrm>
          <a:prstGeom prst="roundRect">
            <a:avLst>
              <a:gd name="adj" fmla="val 6667"/>
            </a:avLst>
          </a:prstGeom>
          <a:solidFill>
            <a:srgbClr val="3A3B3C"/>
          </a:solidFill>
          <a:ln/>
        </p:spPr>
      </p:sp>
      <p:sp>
        <p:nvSpPr>
          <p:cNvPr id="9" name="Text 6"/>
          <p:cNvSpPr/>
          <p:nvPr/>
        </p:nvSpPr>
        <p:spPr>
          <a:xfrm>
            <a:off x="7577376" y="4807982"/>
            <a:ext cx="206812" cy="337423"/>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2</a:t>
            </a:r>
            <a:endParaRPr lang="en-US" sz="2650" dirty="0"/>
          </a:p>
        </p:txBody>
      </p:sp>
      <p:sp>
        <p:nvSpPr>
          <p:cNvPr id="10" name="Text 7"/>
          <p:cNvSpPr/>
          <p:nvPr/>
        </p:nvSpPr>
        <p:spPr>
          <a:xfrm>
            <a:off x="8158758" y="4723686"/>
            <a:ext cx="2811899" cy="351472"/>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Repeat Guest Status</a:t>
            </a:r>
            <a:endParaRPr lang="en-US" sz="2200" dirty="0"/>
          </a:p>
        </p:txBody>
      </p:sp>
      <p:sp>
        <p:nvSpPr>
          <p:cNvPr id="11" name="Text 8"/>
          <p:cNvSpPr/>
          <p:nvPr/>
        </p:nvSpPr>
        <p:spPr>
          <a:xfrm>
            <a:off x="8158758" y="5210056"/>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CFCBBF"/>
                </a:solidFill>
                <a:latin typeface="Raleway" pitchFamily="34" charset="0"/>
                <a:ea typeface="Raleway" pitchFamily="34" charset="-122"/>
                <a:cs typeface="Raleway" pitchFamily="34" charset="-120"/>
              </a:rPr>
              <a:t>Repeat customers are typically less likely to cancel due to established loyalty.</a:t>
            </a:r>
            <a:endParaRPr lang="en-US" sz="1750" dirty="0"/>
          </a:p>
        </p:txBody>
      </p:sp>
      <p:sp>
        <p:nvSpPr>
          <p:cNvPr id="12" name="Shape 9"/>
          <p:cNvSpPr/>
          <p:nvPr/>
        </p:nvSpPr>
        <p:spPr>
          <a:xfrm>
            <a:off x="787241" y="6407587"/>
            <a:ext cx="506135" cy="506135"/>
          </a:xfrm>
          <a:prstGeom prst="roundRect">
            <a:avLst>
              <a:gd name="adj" fmla="val 6667"/>
            </a:avLst>
          </a:prstGeom>
          <a:solidFill>
            <a:srgbClr val="3A3B3C"/>
          </a:solidFill>
          <a:ln/>
        </p:spPr>
      </p:sp>
      <p:sp>
        <p:nvSpPr>
          <p:cNvPr id="13" name="Text 10"/>
          <p:cNvSpPr/>
          <p:nvPr/>
        </p:nvSpPr>
        <p:spPr>
          <a:xfrm>
            <a:off x="935712" y="6491883"/>
            <a:ext cx="209193" cy="337423"/>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3</a:t>
            </a:r>
            <a:endParaRPr lang="en-US" sz="2650" dirty="0"/>
          </a:p>
        </p:txBody>
      </p:sp>
      <p:sp>
        <p:nvSpPr>
          <p:cNvPr id="14" name="Text 11"/>
          <p:cNvSpPr/>
          <p:nvPr/>
        </p:nvSpPr>
        <p:spPr>
          <a:xfrm>
            <a:off x="1518285" y="6407587"/>
            <a:ext cx="2811899" cy="351472"/>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Lead Time</a:t>
            </a:r>
            <a:endParaRPr lang="en-US" sz="2200" dirty="0"/>
          </a:p>
        </p:txBody>
      </p:sp>
      <p:sp>
        <p:nvSpPr>
          <p:cNvPr id="15" name="Text 12"/>
          <p:cNvSpPr/>
          <p:nvPr/>
        </p:nvSpPr>
        <p:spPr>
          <a:xfrm>
            <a:off x="1518285" y="6893957"/>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CFCBBF"/>
                </a:solidFill>
                <a:latin typeface="Raleway" pitchFamily="34" charset="0"/>
                <a:ea typeface="Raleway" pitchFamily="34" charset="-122"/>
                <a:cs typeface="Raleway" pitchFamily="34" charset="-120"/>
              </a:rPr>
              <a:t>Longer lead times might increase the likelihood of cancellations due to changing plans.</a:t>
            </a:r>
            <a:endParaRPr lang="en-US" sz="1750" dirty="0"/>
          </a:p>
        </p:txBody>
      </p:sp>
      <p:sp>
        <p:nvSpPr>
          <p:cNvPr id="16" name="Shape 13"/>
          <p:cNvSpPr/>
          <p:nvPr/>
        </p:nvSpPr>
        <p:spPr>
          <a:xfrm>
            <a:off x="7427714" y="6407587"/>
            <a:ext cx="506135" cy="506135"/>
          </a:xfrm>
          <a:prstGeom prst="roundRect">
            <a:avLst>
              <a:gd name="adj" fmla="val 6667"/>
            </a:avLst>
          </a:prstGeom>
          <a:solidFill>
            <a:srgbClr val="3A3B3C"/>
          </a:solidFill>
          <a:ln/>
        </p:spPr>
      </p:sp>
      <p:sp>
        <p:nvSpPr>
          <p:cNvPr id="17" name="Text 14"/>
          <p:cNvSpPr/>
          <p:nvPr/>
        </p:nvSpPr>
        <p:spPr>
          <a:xfrm>
            <a:off x="7582019" y="6491883"/>
            <a:ext cx="197406" cy="337423"/>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4</a:t>
            </a:r>
            <a:endParaRPr lang="en-US" sz="2650" dirty="0"/>
          </a:p>
        </p:txBody>
      </p:sp>
      <p:sp>
        <p:nvSpPr>
          <p:cNvPr id="18" name="Text 15"/>
          <p:cNvSpPr/>
          <p:nvPr/>
        </p:nvSpPr>
        <p:spPr>
          <a:xfrm>
            <a:off x="8158758" y="6407587"/>
            <a:ext cx="3087172" cy="351472"/>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Previous Cancellations</a:t>
            </a:r>
            <a:endParaRPr lang="en-US" sz="2200" dirty="0"/>
          </a:p>
        </p:txBody>
      </p:sp>
      <p:sp>
        <p:nvSpPr>
          <p:cNvPr id="19" name="Text 16"/>
          <p:cNvSpPr/>
          <p:nvPr/>
        </p:nvSpPr>
        <p:spPr>
          <a:xfrm>
            <a:off x="8158758" y="6893957"/>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CFCBBF"/>
                </a:solidFill>
                <a:latin typeface="Raleway" pitchFamily="34" charset="0"/>
                <a:ea typeface="Raleway" pitchFamily="34" charset="-122"/>
                <a:cs typeface="Raleway" pitchFamily="34" charset="-120"/>
              </a:rPr>
              <a:t>Guests with a history of cancellations are more likely to cancel again.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DAAAE39-A0A2-1BB3-DE1D-9CD1B73F2D86}"/>
              </a:ext>
            </a:extLst>
          </p:cNvPr>
          <p:cNvSpPr txBox="1"/>
          <p:nvPr/>
        </p:nvSpPr>
        <p:spPr>
          <a:xfrm>
            <a:off x="959004" y="267629"/>
            <a:ext cx="7315200" cy="744435"/>
          </a:xfrm>
          <a:prstGeom prst="rect">
            <a:avLst/>
          </a:prstGeom>
          <a:noFill/>
        </p:spPr>
        <p:txBody>
          <a:bodyPr wrap="square">
            <a:spAutoFit/>
          </a:bodyPr>
          <a:lstStyle/>
          <a:p>
            <a:pPr marL="0" indent="0">
              <a:lnSpc>
                <a:spcPts val="5500"/>
              </a:lnSpc>
              <a:buNone/>
            </a:pPr>
            <a:r>
              <a:rPr lang="en-US" sz="3200" dirty="0">
                <a:solidFill>
                  <a:srgbClr val="F2E782"/>
                </a:solidFill>
                <a:latin typeface="Prata" pitchFamily="34" charset="0"/>
                <a:ea typeface="Prata" pitchFamily="34" charset="-122"/>
                <a:cs typeface="Prata" pitchFamily="34" charset="-120"/>
              </a:rPr>
              <a:t>Distribution of ADR</a:t>
            </a:r>
            <a:endParaRPr lang="en-US" sz="3200" dirty="0"/>
          </a:p>
        </p:txBody>
      </p:sp>
      <p:pic>
        <p:nvPicPr>
          <p:cNvPr id="5" name="Picture 4">
            <a:extLst>
              <a:ext uri="{FF2B5EF4-FFF2-40B4-BE49-F238E27FC236}">
                <a16:creationId xmlns:a16="http://schemas.microsoft.com/office/drawing/2014/main" id="{77BBE172-233A-DC50-1D93-DC6647AB9200}"/>
              </a:ext>
            </a:extLst>
          </p:cNvPr>
          <p:cNvPicPr>
            <a:picLocks noChangeAspect="1"/>
          </p:cNvPicPr>
          <p:nvPr/>
        </p:nvPicPr>
        <p:blipFill>
          <a:blip r:embed="rId2"/>
          <a:stretch>
            <a:fillRect/>
          </a:stretch>
        </p:blipFill>
        <p:spPr>
          <a:xfrm>
            <a:off x="2856878" y="1256901"/>
            <a:ext cx="8916644" cy="5715798"/>
          </a:xfrm>
          <a:prstGeom prst="rect">
            <a:avLst/>
          </a:prstGeom>
        </p:spPr>
      </p:pic>
    </p:spTree>
    <p:extLst>
      <p:ext uri="{BB962C8B-B14F-4D97-AF65-F5344CB8AC3E}">
        <p14:creationId xmlns:p14="http://schemas.microsoft.com/office/powerpoint/2010/main" val="897053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F35AE9-0E9E-C38D-B599-9A4E873E3CDD}"/>
              </a:ext>
            </a:extLst>
          </p:cNvPr>
          <p:cNvSpPr txBox="1"/>
          <p:nvPr/>
        </p:nvSpPr>
        <p:spPr>
          <a:xfrm>
            <a:off x="992459" y="178821"/>
            <a:ext cx="7315200" cy="744435"/>
          </a:xfrm>
          <a:prstGeom prst="rect">
            <a:avLst/>
          </a:prstGeom>
          <a:noFill/>
        </p:spPr>
        <p:txBody>
          <a:bodyPr wrap="square">
            <a:spAutoFit/>
          </a:bodyPr>
          <a:lstStyle/>
          <a:p>
            <a:pPr marL="0" indent="0">
              <a:lnSpc>
                <a:spcPts val="5500"/>
              </a:lnSpc>
              <a:buNone/>
            </a:pPr>
            <a:r>
              <a:rPr lang="en-US" sz="3200" dirty="0">
                <a:solidFill>
                  <a:srgbClr val="F2E782"/>
                </a:solidFill>
                <a:latin typeface="Prata" pitchFamily="34" charset="0"/>
                <a:ea typeface="Prata" pitchFamily="34" charset="-122"/>
                <a:cs typeface="Prata" pitchFamily="34" charset="-120"/>
              </a:rPr>
              <a:t>Distribution of Cancelled</a:t>
            </a:r>
            <a:endParaRPr lang="en-US" sz="3200" dirty="0"/>
          </a:p>
        </p:txBody>
      </p:sp>
      <p:pic>
        <p:nvPicPr>
          <p:cNvPr id="5" name="Picture 4">
            <a:extLst>
              <a:ext uri="{FF2B5EF4-FFF2-40B4-BE49-F238E27FC236}">
                <a16:creationId xmlns:a16="http://schemas.microsoft.com/office/drawing/2014/main" id="{8A16F7F9-1D74-7E3F-0DCA-10B4E2B4D142}"/>
              </a:ext>
            </a:extLst>
          </p:cNvPr>
          <p:cNvPicPr>
            <a:picLocks noChangeAspect="1"/>
          </p:cNvPicPr>
          <p:nvPr/>
        </p:nvPicPr>
        <p:blipFill>
          <a:blip r:embed="rId2"/>
          <a:stretch>
            <a:fillRect/>
          </a:stretch>
        </p:blipFill>
        <p:spPr>
          <a:xfrm>
            <a:off x="1535315" y="1250464"/>
            <a:ext cx="9307224" cy="5696745"/>
          </a:xfrm>
          <a:prstGeom prst="rect">
            <a:avLst/>
          </a:prstGeom>
        </p:spPr>
      </p:pic>
    </p:spTree>
    <p:extLst>
      <p:ext uri="{BB962C8B-B14F-4D97-AF65-F5344CB8AC3E}">
        <p14:creationId xmlns:p14="http://schemas.microsoft.com/office/powerpoint/2010/main" val="1862932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9B4C25-68BB-A820-9257-DBEE397F0838}"/>
              </a:ext>
            </a:extLst>
          </p:cNvPr>
          <p:cNvPicPr>
            <a:picLocks noChangeAspect="1"/>
          </p:cNvPicPr>
          <p:nvPr/>
        </p:nvPicPr>
        <p:blipFill>
          <a:blip r:embed="rId2"/>
          <a:stretch>
            <a:fillRect/>
          </a:stretch>
        </p:blipFill>
        <p:spPr>
          <a:xfrm>
            <a:off x="2194798" y="1214032"/>
            <a:ext cx="10240804" cy="5801535"/>
          </a:xfrm>
          <a:prstGeom prst="rect">
            <a:avLst/>
          </a:prstGeom>
        </p:spPr>
      </p:pic>
      <p:sp>
        <p:nvSpPr>
          <p:cNvPr id="5" name="TextBox 4">
            <a:extLst>
              <a:ext uri="{FF2B5EF4-FFF2-40B4-BE49-F238E27FC236}">
                <a16:creationId xmlns:a16="http://schemas.microsoft.com/office/drawing/2014/main" id="{C1DFBFB0-5385-62E5-9D7B-650A76F354AF}"/>
              </a:ext>
            </a:extLst>
          </p:cNvPr>
          <p:cNvSpPr txBox="1"/>
          <p:nvPr/>
        </p:nvSpPr>
        <p:spPr>
          <a:xfrm>
            <a:off x="1081668" y="145367"/>
            <a:ext cx="10437542" cy="759823"/>
          </a:xfrm>
          <a:prstGeom prst="rect">
            <a:avLst/>
          </a:prstGeom>
          <a:noFill/>
        </p:spPr>
        <p:txBody>
          <a:bodyPr wrap="square">
            <a:spAutoFit/>
          </a:bodyPr>
          <a:lstStyle/>
          <a:p>
            <a:pPr marL="0" indent="0">
              <a:lnSpc>
                <a:spcPts val="5500"/>
              </a:lnSpc>
              <a:buNone/>
            </a:pPr>
            <a:r>
              <a:rPr lang="en-US" sz="3200" dirty="0">
                <a:solidFill>
                  <a:srgbClr val="F2E782"/>
                </a:solidFill>
                <a:latin typeface="Prata" pitchFamily="34" charset="0"/>
                <a:ea typeface="Prata" pitchFamily="34" charset="-122"/>
                <a:cs typeface="Prata" pitchFamily="34" charset="-120"/>
              </a:rPr>
              <a:t>Distribution of ADR by Cancelled</a:t>
            </a:r>
            <a:endParaRPr lang="en-US" sz="3200" dirty="0"/>
          </a:p>
        </p:txBody>
      </p:sp>
    </p:spTree>
    <p:extLst>
      <p:ext uri="{BB962C8B-B14F-4D97-AF65-F5344CB8AC3E}">
        <p14:creationId xmlns:p14="http://schemas.microsoft.com/office/powerpoint/2010/main" val="3699879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8977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Applying Machine Learning Techniques</a:t>
            </a:r>
            <a:endParaRPr lang="en-US" sz="4450" dirty="0"/>
          </a:p>
        </p:txBody>
      </p:sp>
      <p:sp>
        <p:nvSpPr>
          <p:cNvPr id="4" name="Shape 1"/>
          <p:cNvSpPr/>
          <p:nvPr/>
        </p:nvSpPr>
        <p:spPr>
          <a:xfrm>
            <a:off x="793790" y="2847499"/>
            <a:ext cx="3664863" cy="2395657"/>
          </a:xfrm>
          <a:prstGeom prst="roundRect">
            <a:avLst>
              <a:gd name="adj" fmla="val 1420"/>
            </a:avLst>
          </a:prstGeom>
          <a:solidFill>
            <a:srgbClr val="3A3B3C"/>
          </a:solidFill>
          <a:ln/>
        </p:spPr>
      </p:sp>
      <p:sp>
        <p:nvSpPr>
          <p:cNvPr id="5" name="Text 2"/>
          <p:cNvSpPr/>
          <p:nvPr/>
        </p:nvSpPr>
        <p:spPr>
          <a:xfrm>
            <a:off x="1020604" y="30743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Logistic Regression</a:t>
            </a:r>
            <a:endParaRPr lang="en-US" sz="2200" dirty="0"/>
          </a:p>
        </p:txBody>
      </p:sp>
      <p:sp>
        <p:nvSpPr>
          <p:cNvPr id="6" name="Text 3"/>
          <p:cNvSpPr/>
          <p:nvPr/>
        </p:nvSpPr>
        <p:spPr>
          <a:xfrm>
            <a:off x="1020604" y="3564731"/>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This model provides a simple and interpretable way to predict cancellations based on specific factors.</a:t>
            </a:r>
            <a:endParaRPr lang="en-US" sz="1750" dirty="0"/>
          </a:p>
        </p:txBody>
      </p:sp>
      <p:sp>
        <p:nvSpPr>
          <p:cNvPr id="7" name="Shape 4"/>
          <p:cNvSpPr/>
          <p:nvPr/>
        </p:nvSpPr>
        <p:spPr>
          <a:xfrm>
            <a:off x="4685467" y="2847499"/>
            <a:ext cx="3664863" cy="2395657"/>
          </a:xfrm>
          <a:prstGeom prst="roundRect">
            <a:avLst>
              <a:gd name="adj" fmla="val 1420"/>
            </a:avLst>
          </a:prstGeom>
          <a:solidFill>
            <a:srgbClr val="3A3B3C"/>
          </a:solidFill>
          <a:ln/>
        </p:spPr>
      </p:sp>
      <p:sp>
        <p:nvSpPr>
          <p:cNvPr id="8" name="Text 5"/>
          <p:cNvSpPr/>
          <p:nvPr/>
        </p:nvSpPr>
        <p:spPr>
          <a:xfrm>
            <a:off x="4912281" y="30743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Decision Trees</a:t>
            </a:r>
            <a:endParaRPr lang="en-US" sz="2200" dirty="0"/>
          </a:p>
        </p:txBody>
      </p:sp>
      <p:sp>
        <p:nvSpPr>
          <p:cNvPr id="9" name="Text 6"/>
          <p:cNvSpPr/>
          <p:nvPr/>
        </p:nvSpPr>
        <p:spPr>
          <a:xfrm>
            <a:off x="4912281" y="3564731"/>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Decision trees offer insights into the importance of different features and how they influence cancellations.</a:t>
            </a:r>
            <a:endParaRPr lang="en-US" sz="1750" dirty="0"/>
          </a:p>
        </p:txBody>
      </p:sp>
      <p:sp>
        <p:nvSpPr>
          <p:cNvPr id="10" name="Shape 7"/>
          <p:cNvSpPr/>
          <p:nvPr/>
        </p:nvSpPr>
        <p:spPr>
          <a:xfrm>
            <a:off x="793790" y="5469969"/>
            <a:ext cx="7556421" cy="1669852"/>
          </a:xfrm>
          <a:prstGeom prst="roundRect">
            <a:avLst>
              <a:gd name="adj" fmla="val 2038"/>
            </a:avLst>
          </a:prstGeom>
          <a:solidFill>
            <a:srgbClr val="3A3B3C"/>
          </a:solidFill>
          <a:ln/>
        </p:spPr>
      </p:sp>
      <p:sp>
        <p:nvSpPr>
          <p:cNvPr id="11" name="Text 8"/>
          <p:cNvSpPr/>
          <p:nvPr/>
        </p:nvSpPr>
        <p:spPr>
          <a:xfrm>
            <a:off x="1020604" y="569678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FCBBF"/>
                </a:solidFill>
                <a:latin typeface="Prata" pitchFamily="34" charset="0"/>
                <a:ea typeface="Prata" pitchFamily="34" charset="-122"/>
                <a:cs typeface="Prata" pitchFamily="34" charset="-120"/>
              </a:rPr>
              <a:t>Random Forest</a:t>
            </a:r>
            <a:endParaRPr lang="en-US" sz="2200" dirty="0"/>
          </a:p>
        </p:txBody>
      </p:sp>
      <p:sp>
        <p:nvSpPr>
          <p:cNvPr id="12" name="Text 9"/>
          <p:cNvSpPr/>
          <p:nvPr/>
        </p:nvSpPr>
        <p:spPr>
          <a:xfrm>
            <a:off x="1020604" y="6187202"/>
            <a:ext cx="7102793" cy="72580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This ensemble method combines multiple decision trees for greater accuracy and robustness.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24437"/>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Model Evaluation and Performance</a:t>
            </a:r>
            <a:endParaRPr lang="en-US" sz="4450" dirty="0"/>
          </a:p>
        </p:txBody>
      </p:sp>
      <p:sp>
        <p:nvSpPr>
          <p:cNvPr id="4" name="Text 1"/>
          <p:cNvSpPr/>
          <p:nvPr/>
        </p:nvSpPr>
        <p:spPr>
          <a:xfrm>
            <a:off x="793789" y="573858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performance of each model was evaluated using metrics like accuracy, precision, recall, F1 score, and AUC. Random Forest demonstrated slightly higher accuracy and F1 score, indicating its effectiveness in predicting cancellations.</a:t>
            </a:r>
            <a:endParaRPr lang="en-US" sz="1750" dirty="0"/>
          </a:p>
        </p:txBody>
      </p:sp>
      <p:graphicFrame>
        <p:nvGraphicFramePr>
          <p:cNvPr id="5" name="Table 4">
            <a:extLst>
              <a:ext uri="{FF2B5EF4-FFF2-40B4-BE49-F238E27FC236}">
                <a16:creationId xmlns:a16="http://schemas.microsoft.com/office/drawing/2014/main" id="{C37023AC-C0B4-5971-902C-C063FB79081B}"/>
              </a:ext>
            </a:extLst>
          </p:cNvPr>
          <p:cNvGraphicFramePr>
            <a:graphicFrameLocks noGrp="1"/>
          </p:cNvGraphicFramePr>
          <p:nvPr>
            <p:extLst>
              <p:ext uri="{D42A27DB-BD31-4B8C-83A1-F6EECF244321}">
                <p14:modId xmlns:p14="http://schemas.microsoft.com/office/powerpoint/2010/main" val="909967662"/>
              </p:ext>
            </p:extLst>
          </p:nvPr>
        </p:nvGraphicFramePr>
        <p:xfrm>
          <a:off x="558994" y="1920261"/>
          <a:ext cx="8361984" cy="3320812"/>
        </p:xfrm>
        <a:graphic>
          <a:graphicData uri="http://schemas.openxmlformats.org/drawingml/2006/table">
            <a:tbl>
              <a:tblPr firstRow="1" firstCol="1" bandRow="1">
                <a:tableStyleId>{5C22544A-7EE6-4342-B048-85BDC9FD1C3A}</a:tableStyleId>
              </a:tblPr>
              <a:tblGrid>
                <a:gridCol w="1393664">
                  <a:extLst>
                    <a:ext uri="{9D8B030D-6E8A-4147-A177-3AD203B41FA5}">
                      <a16:colId xmlns:a16="http://schemas.microsoft.com/office/drawing/2014/main" val="725367914"/>
                    </a:ext>
                  </a:extLst>
                </a:gridCol>
                <a:gridCol w="1393664">
                  <a:extLst>
                    <a:ext uri="{9D8B030D-6E8A-4147-A177-3AD203B41FA5}">
                      <a16:colId xmlns:a16="http://schemas.microsoft.com/office/drawing/2014/main" val="3095912788"/>
                    </a:ext>
                  </a:extLst>
                </a:gridCol>
                <a:gridCol w="1393664">
                  <a:extLst>
                    <a:ext uri="{9D8B030D-6E8A-4147-A177-3AD203B41FA5}">
                      <a16:colId xmlns:a16="http://schemas.microsoft.com/office/drawing/2014/main" val="204290607"/>
                    </a:ext>
                  </a:extLst>
                </a:gridCol>
                <a:gridCol w="1393664">
                  <a:extLst>
                    <a:ext uri="{9D8B030D-6E8A-4147-A177-3AD203B41FA5}">
                      <a16:colId xmlns:a16="http://schemas.microsoft.com/office/drawing/2014/main" val="2456928623"/>
                    </a:ext>
                  </a:extLst>
                </a:gridCol>
                <a:gridCol w="1393664">
                  <a:extLst>
                    <a:ext uri="{9D8B030D-6E8A-4147-A177-3AD203B41FA5}">
                      <a16:colId xmlns:a16="http://schemas.microsoft.com/office/drawing/2014/main" val="3106090458"/>
                    </a:ext>
                  </a:extLst>
                </a:gridCol>
                <a:gridCol w="1393664">
                  <a:extLst>
                    <a:ext uri="{9D8B030D-6E8A-4147-A177-3AD203B41FA5}">
                      <a16:colId xmlns:a16="http://schemas.microsoft.com/office/drawing/2014/main" val="2937826856"/>
                    </a:ext>
                  </a:extLst>
                </a:gridCol>
              </a:tblGrid>
              <a:tr h="830203">
                <a:tc>
                  <a:txBody>
                    <a:bodyPr/>
                    <a:lstStyle/>
                    <a:p>
                      <a:pPr>
                        <a:lnSpc>
                          <a:spcPct val="107000"/>
                        </a:lnSpc>
                        <a:spcAft>
                          <a:spcPts val="800"/>
                        </a:spcAft>
                        <a:tabLst>
                          <a:tab pos="998220" algn="l"/>
                        </a:tabLst>
                      </a:pPr>
                      <a:r>
                        <a:rPr lang="en-IN" sz="1200" kern="100">
                          <a:effectLst/>
                        </a:rPr>
                        <a:t>Model</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Accuracy</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Precision</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Recall</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F1 Score</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AUC</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extLst>
                  <a:ext uri="{0D108BD9-81ED-4DB2-BD59-A6C34878D82A}">
                    <a16:rowId xmlns:a16="http://schemas.microsoft.com/office/drawing/2014/main" val="3219241134"/>
                  </a:ext>
                </a:extLst>
              </a:tr>
              <a:tr h="830203">
                <a:tc>
                  <a:txBody>
                    <a:bodyPr/>
                    <a:lstStyle/>
                    <a:p>
                      <a:pPr>
                        <a:lnSpc>
                          <a:spcPct val="107000"/>
                        </a:lnSpc>
                        <a:spcAft>
                          <a:spcPts val="800"/>
                        </a:spcAft>
                        <a:tabLst>
                          <a:tab pos="998220" algn="l"/>
                        </a:tabLst>
                      </a:pPr>
                      <a:r>
                        <a:rPr lang="en-IN" sz="1200" kern="100" dirty="0">
                          <a:effectLst/>
                        </a:rPr>
                        <a:t>Logistic Regression</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0.7333</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0.7364</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0.9828</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0.8462</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0.6234</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extLst>
                  <a:ext uri="{0D108BD9-81ED-4DB2-BD59-A6C34878D82A}">
                    <a16:rowId xmlns:a16="http://schemas.microsoft.com/office/drawing/2014/main" val="3058308176"/>
                  </a:ext>
                </a:extLst>
              </a:tr>
              <a:tr h="830203">
                <a:tc>
                  <a:txBody>
                    <a:bodyPr/>
                    <a:lstStyle/>
                    <a:p>
                      <a:pPr>
                        <a:lnSpc>
                          <a:spcPct val="107000"/>
                        </a:lnSpc>
                        <a:spcAft>
                          <a:spcPts val="800"/>
                        </a:spcAft>
                        <a:tabLst>
                          <a:tab pos="998220" algn="l"/>
                        </a:tabLst>
                      </a:pPr>
                      <a:r>
                        <a:rPr lang="en-IN" sz="1200" kern="100">
                          <a:effectLst/>
                        </a:rPr>
                        <a:t>Decision Tree</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0.7319</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0.7303</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0.9975</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0.8426</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0.6234</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extLst>
                  <a:ext uri="{0D108BD9-81ED-4DB2-BD59-A6C34878D82A}">
                    <a16:rowId xmlns:a16="http://schemas.microsoft.com/office/drawing/2014/main" val="2915733485"/>
                  </a:ext>
                </a:extLst>
              </a:tr>
              <a:tr h="830203">
                <a:tc>
                  <a:txBody>
                    <a:bodyPr/>
                    <a:lstStyle/>
                    <a:p>
                      <a:pPr>
                        <a:lnSpc>
                          <a:spcPct val="107000"/>
                        </a:lnSpc>
                        <a:spcAft>
                          <a:spcPts val="800"/>
                        </a:spcAft>
                        <a:tabLst>
                          <a:tab pos="998220" algn="l"/>
                        </a:tabLst>
                      </a:pPr>
                      <a:r>
                        <a:rPr lang="en-IN" sz="1200" kern="100">
                          <a:effectLst/>
                        </a:rPr>
                        <a:t>Random Forest</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0.7382</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0.7388</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0.9867</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a:effectLst/>
                        </a:rPr>
                        <a:t>0.8445</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tc>
                  <a:txBody>
                    <a:bodyPr/>
                    <a:lstStyle/>
                    <a:p>
                      <a:pPr>
                        <a:lnSpc>
                          <a:spcPct val="107000"/>
                        </a:lnSpc>
                        <a:spcAft>
                          <a:spcPts val="800"/>
                        </a:spcAft>
                        <a:tabLst>
                          <a:tab pos="998220" algn="l"/>
                        </a:tabLst>
                      </a:pPr>
                      <a:r>
                        <a:rPr lang="en-IN" sz="1200" kern="100" dirty="0">
                          <a:effectLst/>
                        </a:rPr>
                        <a:t>0.6234</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7625" marR="47625" marT="9525" marB="9525" anchor="ctr"/>
                </a:tc>
                <a:extLst>
                  <a:ext uri="{0D108BD9-81ED-4DB2-BD59-A6C34878D82A}">
                    <a16:rowId xmlns:a16="http://schemas.microsoft.com/office/drawing/2014/main" val="104287072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72D161-59E7-0792-394D-18965C529600}"/>
              </a:ext>
            </a:extLst>
          </p:cNvPr>
          <p:cNvSpPr txBox="1"/>
          <p:nvPr/>
        </p:nvSpPr>
        <p:spPr>
          <a:xfrm>
            <a:off x="613317" y="0"/>
            <a:ext cx="7315200" cy="738664"/>
          </a:xfrm>
          <a:prstGeom prst="rect">
            <a:avLst/>
          </a:prstGeom>
          <a:noFill/>
        </p:spPr>
        <p:txBody>
          <a:bodyPr wrap="square">
            <a:spAutoFit/>
          </a:bodyPr>
          <a:lstStyle/>
          <a:p>
            <a:pPr marL="0" indent="0">
              <a:lnSpc>
                <a:spcPts val="5550"/>
              </a:lnSpc>
              <a:buNone/>
            </a:pPr>
            <a:r>
              <a:rPr lang="en-US" sz="2800" dirty="0">
                <a:solidFill>
                  <a:srgbClr val="F2E782"/>
                </a:solidFill>
                <a:latin typeface="Prata" pitchFamily="34" charset="0"/>
                <a:ea typeface="Prata" pitchFamily="34" charset="-122"/>
                <a:cs typeface="Prata" pitchFamily="34" charset="-120"/>
              </a:rPr>
              <a:t>ROC curve</a:t>
            </a:r>
            <a:endParaRPr lang="en-US" sz="2800" dirty="0"/>
          </a:p>
        </p:txBody>
      </p:sp>
      <p:pic>
        <p:nvPicPr>
          <p:cNvPr id="5" name="Picture 4">
            <a:extLst>
              <a:ext uri="{FF2B5EF4-FFF2-40B4-BE49-F238E27FC236}">
                <a16:creationId xmlns:a16="http://schemas.microsoft.com/office/drawing/2014/main" id="{EC308B92-1BDE-DEFE-C5B7-BE04599E9755}"/>
              </a:ext>
            </a:extLst>
          </p:cNvPr>
          <p:cNvPicPr>
            <a:picLocks noChangeAspect="1"/>
          </p:cNvPicPr>
          <p:nvPr/>
        </p:nvPicPr>
        <p:blipFill>
          <a:blip r:embed="rId2"/>
          <a:srcRect r="17187"/>
          <a:stretch/>
        </p:blipFill>
        <p:spPr>
          <a:xfrm>
            <a:off x="301084" y="1127961"/>
            <a:ext cx="6596696" cy="5205932"/>
          </a:xfrm>
          <a:prstGeom prst="rect">
            <a:avLst/>
          </a:prstGeom>
        </p:spPr>
      </p:pic>
      <p:pic>
        <p:nvPicPr>
          <p:cNvPr id="7" name="Picture 6">
            <a:extLst>
              <a:ext uri="{FF2B5EF4-FFF2-40B4-BE49-F238E27FC236}">
                <a16:creationId xmlns:a16="http://schemas.microsoft.com/office/drawing/2014/main" id="{E35C936F-CFEA-9F42-B068-24EA4953A378}"/>
              </a:ext>
            </a:extLst>
          </p:cNvPr>
          <p:cNvPicPr>
            <a:picLocks noChangeAspect="1"/>
          </p:cNvPicPr>
          <p:nvPr/>
        </p:nvPicPr>
        <p:blipFill>
          <a:blip r:embed="rId3"/>
          <a:srcRect r="13834"/>
          <a:stretch/>
        </p:blipFill>
        <p:spPr>
          <a:xfrm>
            <a:off x="7069900" y="1069018"/>
            <a:ext cx="7259416" cy="5264875"/>
          </a:xfrm>
          <a:prstGeom prst="rect">
            <a:avLst/>
          </a:prstGeom>
        </p:spPr>
      </p:pic>
      <p:sp>
        <p:nvSpPr>
          <p:cNvPr id="11" name="TextBox 10">
            <a:extLst>
              <a:ext uri="{FF2B5EF4-FFF2-40B4-BE49-F238E27FC236}">
                <a16:creationId xmlns:a16="http://schemas.microsoft.com/office/drawing/2014/main" id="{77FB8F8A-E799-059B-5B95-5D8B5BAFB2A5}"/>
              </a:ext>
            </a:extLst>
          </p:cNvPr>
          <p:cNvSpPr txBox="1"/>
          <p:nvPr/>
        </p:nvSpPr>
        <p:spPr>
          <a:xfrm>
            <a:off x="613317" y="6374611"/>
            <a:ext cx="7315200" cy="1546642"/>
          </a:xfrm>
          <a:prstGeom prst="rect">
            <a:avLst/>
          </a:prstGeom>
          <a:noFill/>
        </p:spPr>
        <p:txBody>
          <a:bodyPr wrap="square">
            <a:spAutoFit/>
          </a:bodyPr>
          <a:lstStyle/>
          <a:p>
            <a:pPr marL="0" indent="0">
              <a:lnSpc>
                <a:spcPts val="2850"/>
              </a:lnSpc>
              <a:buNone/>
            </a:pPr>
            <a:r>
              <a:rPr lang="en-US" sz="1800" dirty="0">
                <a:solidFill>
                  <a:srgbClr val="CFCBBF"/>
                </a:solidFill>
                <a:latin typeface="Raleway" pitchFamily="34" charset="0"/>
                <a:ea typeface="Raleway" pitchFamily="34" charset="-122"/>
                <a:cs typeface="Raleway" pitchFamily="34" charset="-120"/>
              </a:rPr>
              <a:t>The image shows two ROC curves. The left one (blue) represents a better-performing model, while the right one (red) shows a decision tree model that doesn't perform as well and is closer to random guessing</a:t>
            </a:r>
            <a:endParaRPr lang="en-US" sz="1800" dirty="0"/>
          </a:p>
        </p:txBody>
      </p:sp>
    </p:spTree>
    <p:extLst>
      <p:ext uri="{BB962C8B-B14F-4D97-AF65-F5344CB8AC3E}">
        <p14:creationId xmlns:p14="http://schemas.microsoft.com/office/powerpoint/2010/main" val="35752758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463</Words>
  <Application>Microsoft Office PowerPoint</Application>
  <PresentationFormat>Custom</PresentationFormat>
  <Paragraphs>78</Paragraphs>
  <Slides>12</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Raleway</vt:lpstr>
      <vt:lpstr>Calibri</vt:lpstr>
      <vt:lpstr>Arial</vt:lpstr>
      <vt:lpstr>Prata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Nagarjuna Reddy</cp:lastModifiedBy>
  <cp:revision>5</cp:revision>
  <dcterms:created xsi:type="dcterms:W3CDTF">2024-12-12T04:54:33Z</dcterms:created>
  <dcterms:modified xsi:type="dcterms:W3CDTF">2024-12-12T05:53:55Z</dcterms:modified>
</cp:coreProperties>
</file>